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12/13/2022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12/13/2022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12/13/2022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December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66E7F269-9B60-42E8-8883-538264E9527A}"/>
              </a:ext>
            </a:extLst>
          </p:cNvPr>
          <p:cNvPicPr>
            <a:picLocks noChangeAspect="1"/>
          </p:cNvPicPr>
          <p:nvPr/>
        </p:nvPicPr>
        <p:blipFill>
          <a:blip r:embed="rId2"/>
          <a:stretch>
            <a:fillRect/>
          </a:stretch>
        </p:blipFill>
        <p:spPr>
          <a:xfrm>
            <a:off x="2011458" y="1529302"/>
            <a:ext cx="5121084"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477E2794-0D2B-4CA6-A828-48154EF5B7F0}"/>
              </a:ext>
            </a:extLst>
          </p:cNvPr>
          <p:cNvPicPr>
            <a:picLocks noChangeAspect="1"/>
          </p:cNvPicPr>
          <p:nvPr/>
        </p:nvPicPr>
        <p:blipFill>
          <a:blip r:embed="rId2"/>
          <a:stretch>
            <a:fillRect/>
          </a:stretch>
        </p:blipFill>
        <p:spPr>
          <a:xfrm>
            <a:off x="266697" y="1285293"/>
            <a:ext cx="8610600" cy="482249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7" name="Picture 6">
            <a:extLst>
              <a:ext uri="{FF2B5EF4-FFF2-40B4-BE49-F238E27FC236}">
                <a16:creationId xmlns:a16="http://schemas.microsoft.com/office/drawing/2014/main" id="{5EFA1D1A-947E-44F3-AA2E-91DD54C7E50C}"/>
              </a:ext>
            </a:extLst>
          </p:cNvPr>
          <p:cNvPicPr>
            <a:picLocks noChangeAspect="1"/>
          </p:cNvPicPr>
          <p:nvPr/>
        </p:nvPicPr>
        <p:blipFill>
          <a:blip r:embed="rId2"/>
          <a:stretch>
            <a:fillRect/>
          </a:stretch>
        </p:blipFill>
        <p:spPr>
          <a:xfrm>
            <a:off x="323850" y="942975"/>
            <a:ext cx="8496300"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7B290CEA-D083-4C13-B259-FDB49DF4E837}"/>
              </a:ext>
            </a:extLst>
          </p:cNvPr>
          <p:cNvPicPr>
            <a:picLocks noChangeAspect="1"/>
          </p:cNvPicPr>
          <p:nvPr/>
        </p:nvPicPr>
        <p:blipFill>
          <a:blip r:embed="rId2"/>
          <a:stretch>
            <a:fillRect/>
          </a:stretch>
        </p:blipFill>
        <p:spPr>
          <a:xfrm>
            <a:off x="311450" y="1219200"/>
            <a:ext cx="8539030" cy="46291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7" name="Picture 6">
            <a:extLst>
              <a:ext uri="{FF2B5EF4-FFF2-40B4-BE49-F238E27FC236}">
                <a16:creationId xmlns:a16="http://schemas.microsoft.com/office/drawing/2014/main" id="{1C88A609-D990-4963-A6A4-07E960FA960E}"/>
              </a:ext>
            </a:extLst>
          </p:cNvPr>
          <p:cNvPicPr>
            <a:picLocks noChangeAspect="1"/>
          </p:cNvPicPr>
          <p:nvPr/>
        </p:nvPicPr>
        <p:blipFill>
          <a:blip r:embed="rId2"/>
          <a:stretch>
            <a:fillRect/>
          </a:stretch>
        </p:blipFill>
        <p:spPr>
          <a:xfrm>
            <a:off x="1242452" y="1219984"/>
            <a:ext cx="6677025"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id="{23451ADE-6720-4417-B881-4F614A7B42C6}"/>
              </a:ext>
            </a:extLst>
          </p:cNvPr>
          <p:cNvPicPr>
            <a:picLocks noChangeAspect="1"/>
          </p:cNvPicPr>
          <p:nvPr/>
        </p:nvPicPr>
        <p:blipFill>
          <a:blip r:embed="rId2"/>
          <a:stretch>
            <a:fillRect/>
          </a:stretch>
        </p:blipFill>
        <p:spPr>
          <a:xfrm>
            <a:off x="2439743" y="228600"/>
            <a:ext cx="4264514" cy="5789941"/>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F43453B8-E375-4114-A0D6-43A975985FFF}"/>
              </a:ext>
            </a:extLst>
          </p:cNvPr>
          <p:cNvPicPr>
            <a:picLocks noChangeAspect="1"/>
          </p:cNvPicPr>
          <p:nvPr/>
        </p:nvPicPr>
        <p:blipFill>
          <a:blip r:embed="rId2"/>
          <a:stretch>
            <a:fillRect/>
          </a:stretch>
        </p:blipFill>
        <p:spPr>
          <a:xfrm>
            <a:off x="1495787" y="467142"/>
            <a:ext cx="6457224" cy="5583474"/>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006800BE-E489-43C2-B081-71D726240350}"/>
              </a:ext>
            </a:extLst>
          </p:cNvPr>
          <p:cNvPicPr>
            <a:picLocks noChangeAspect="1"/>
          </p:cNvPicPr>
          <p:nvPr/>
        </p:nvPicPr>
        <p:blipFill>
          <a:blip r:embed="rId2"/>
          <a:stretch>
            <a:fillRect/>
          </a:stretch>
        </p:blipFill>
        <p:spPr>
          <a:xfrm>
            <a:off x="709612" y="681246"/>
            <a:ext cx="7724775" cy="5391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5" name="Picture 4">
            <a:extLst>
              <a:ext uri="{FF2B5EF4-FFF2-40B4-BE49-F238E27FC236}">
                <a16:creationId xmlns:a16="http://schemas.microsoft.com/office/drawing/2014/main" id="{E6840F61-84C6-42AE-B3F4-FB971E255CCD}"/>
              </a:ext>
            </a:extLst>
          </p:cNvPr>
          <p:cNvPicPr>
            <a:picLocks noChangeAspect="1"/>
          </p:cNvPicPr>
          <p:nvPr/>
        </p:nvPicPr>
        <p:blipFill>
          <a:blip r:embed="rId2"/>
          <a:stretch>
            <a:fillRect/>
          </a:stretch>
        </p:blipFill>
        <p:spPr>
          <a:xfrm>
            <a:off x="361875" y="1219200"/>
            <a:ext cx="8420249" cy="4191000"/>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785652"/>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weekly new job ads from the week ending December 3</a:t>
            </a:r>
            <a:r>
              <a:rPr lang="en-US" sz="2400" baseline="30000" dirty="0"/>
              <a:t>rd</a:t>
            </a:r>
            <a:r>
              <a:rPr lang="en-US" sz="2400" dirty="0"/>
              <a:t>, 2022 and monthly total job ad counts for November 2022.</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01904D77-0BE2-409B-A628-2B951A3483BB}"/>
              </a:ext>
            </a:extLst>
          </p:cNvPr>
          <p:cNvPicPr>
            <a:picLocks noChangeAspect="1"/>
          </p:cNvPicPr>
          <p:nvPr/>
        </p:nvPicPr>
        <p:blipFill>
          <a:blip r:embed="rId2"/>
          <a:stretch>
            <a:fillRect/>
          </a:stretch>
        </p:blipFill>
        <p:spPr>
          <a:xfrm>
            <a:off x="260641" y="1752600"/>
            <a:ext cx="8622718" cy="2409672"/>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0D283E29-0132-41BF-9F57-29271B0E8E26}"/>
              </a:ext>
            </a:extLst>
          </p:cNvPr>
          <p:cNvPicPr>
            <a:picLocks noChangeAspect="1"/>
          </p:cNvPicPr>
          <p:nvPr/>
        </p:nvPicPr>
        <p:blipFill>
          <a:blip r:embed="rId2"/>
          <a:stretch>
            <a:fillRect/>
          </a:stretch>
        </p:blipFill>
        <p:spPr>
          <a:xfrm>
            <a:off x="2584144" y="254746"/>
            <a:ext cx="3975711" cy="594704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2EAAAF9B-7DAF-4C59-B980-5E03402A765C}"/>
              </a:ext>
            </a:extLst>
          </p:cNvPr>
          <p:cNvPicPr>
            <a:picLocks noChangeAspect="1"/>
          </p:cNvPicPr>
          <p:nvPr/>
        </p:nvPicPr>
        <p:blipFill>
          <a:blip r:embed="rId2"/>
          <a:stretch>
            <a:fillRect/>
          </a:stretch>
        </p:blipFill>
        <p:spPr>
          <a:xfrm>
            <a:off x="2143857" y="778123"/>
            <a:ext cx="4856283" cy="524478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86C88C24-CB5B-418F-A8AC-E68AABD1A074}"/>
              </a:ext>
            </a:extLst>
          </p:cNvPr>
          <p:cNvPicPr>
            <a:picLocks noChangeAspect="1"/>
          </p:cNvPicPr>
          <p:nvPr/>
        </p:nvPicPr>
        <p:blipFill>
          <a:blip r:embed="rId2"/>
          <a:stretch>
            <a:fillRect/>
          </a:stretch>
        </p:blipFill>
        <p:spPr>
          <a:xfrm>
            <a:off x="1781175" y="1143000"/>
            <a:ext cx="5581650" cy="49911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8755987D-C62E-4531-A65D-E68AE92871DC}"/>
              </a:ext>
            </a:extLst>
          </p:cNvPr>
          <p:cNvPicPr>
            <a:picLocks noChangeAspect="1"/>
          </p:cNvPicPr>
          <p:nvPr/>
        </p:nvPicPr>
        <p:blipFill>
          <a:blip r:embed="rId2"/>
          <a:stretch>
            <a:fillRect/>
          </a:stretch>
        </p:blipFill>
        <p:spPr>
          <a:xfrm>
            <a:off x="2200273" y="1111568"/>
            <a:ext cx="4743450"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D95346F7-DDB6-492D-A1E1-3219FE127AB4}"/>
              </a:ext>
            </a:extLst>
          </p:cNvPr>
          <p:cNvPicPr>
            <a:picLocks noChangeAspect="1"/>
          </p:cNvPicPr>
          <p:nvPr/>
        </p:nvPicPr>
        <p:blipFill>
          <a:blip r:embed="rId2"/>
          <a:stretch>
            <a:fillRect/>
          </a:stretch>
        </p:blipFill>
        <p:spPr>
          <a:xfrm>
            <a:off x="2488692" y="188653"/>
            <a:ext cx="4190999" cy="5987142"/>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CB59B630-0883-4E76-A84B-B81AA60B1E6D}"/>
              </a:ext>
            </a:extLst>
          </p:cNvPr>
          <p:cNvPicPr>
            <a:picLocks noChangeAspect="1"/>
          </p:cNvPicPr>
          <p:nvPr/>
        </p:nvPicPr>
        <p:blipFill>
          <a:blip r:embed="rId2"/>
          <a:stretch>
            <a:fillRect/>
          </a:stretch>
        </p:blipFill>
        <p:spPr>
          <a:xfrm>
            <a:off x="2143176" y="762000"/>
            <a:ext cx="4857648" cy="524626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5A6693DB-C3F1-4F11-B7FD-3A637C8F1491}"/>
              </a:ext>
            </a:extLst>
          </p:cNvPr>
          <p:cNvPicPr>
            <a:picLocks noChangeAspect="1"/>
          </p:cNvPicPr>
          <p:nvPr/>
        </p:nvPicPr>
        <p:blipFill>
          <a:blip r:embed="rId2"/>
          <a:stretch>
            <a:fillRect/>
          </a:stretch>
        </p:blipFill>
        <p:spPr>
          <a:xfrm>
            <a:off x="1485900" y="1174413"/>
            <a:ext cx="6172200"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id="{76F3BEAA-DAE6-4E68-9189-B27222CAB2A1}"/>
              </a:ext>
            </a:extLst>
          </p:cNvPr>
          <p:cNvPicPr>
            <a:picLocks noChangeAspect="1"/>
          </p:cNvPicPr>
          <p:nvPr/>
        </p:nvPicPr>
        <p:blipFill>
          <a:blip r:embed="rId2"/>
          <a:stretch>
            <a:fillRect/>
          </a:stretch>
        </p:blipFill>
        <p:spPr>
          <a:xfrm>
            <a:off x="2200275" y="1154044"/>
            <a:ext cx="474345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61DC39B8-21DF-42C9-BC9B-D047BF8F7C16}"/>
              </a:ext>
            </a:extLst>
          </p:cNvPr>
          <p:cNvPicPr>
            <a:picLocks noChangeAspect="1"/>
          </p:cNvPicPr>
          <p:nvPr/>
        </p:nvPicPr>
        <p:blipFill>
          <a:blip r:embed="rId2"/>
          <a:stretch>
            <a:fillRect/>
          </a:stretch>
        </p:blipFill>
        <p:spPr>
          <a:xfrm>
            <a:off x="2528024" y="228600"/>
            <a:ext cx="4087952" cy="5839931"/>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January  11</a:t>
            </a:r>
            <a:r>
              <a:rPr lang="en-US" sz="2400" baseline="30000" dirty="0"/>
              <a:t>th</a:t>
            </a:r>
            <a:r>
              <a:rPr lang="en-US" sz="2400" dirty="0"/>
              <a:t>, 2023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05465EE8-5C1D-4061-A532-54487786A3FD}"/>
              </a:ext>
            </a:extLst>
          </p:cNvPr>
          <p:cNvPicPr>
            <a:picLocks noChangeAspect="1"/>
          </p:cNvPicPr>
          <p:nvPr/>
        </p:nvPicPr>
        <p:blipFill>
          <a:blip r:embed="rId2"/>
          <a:stretch>
            <a:fillRect/>
          </a:stretch>
        </p:blipFill>
        <p:spPr>
          <a:xfrm>
            <a:off x="2496255" y="914560"/>
            <a:ext cx="4151488" cy="5251138"/>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pic>
        <p:nvPicPr>
          <p:cNvPr id="4" name="Picture 3">
            <a:extLst>
              <a:ext uri="{FF2B5EF4-FFF2-40B4-BE49-F238E27FC236}">
                <a16:creationId xmlns:a16="http://schemas.microsoft.com/office/drawing/2014/main" id="{7E427B6B-0743-4EF1-8261-3C92B448B772}"/>
              </a:ext>
            </a:extLst>
          </p:cNvPr>
          <p:cNvPicPr>
            <a:picLocks noChangeAspect="1"/>
          </p:cNvPicPr>
          <p:nvPr/>
        </p:nvPicPr>
        <p:blipFill>
          <a:blip r:embed="rId2"/>
          <a:stretch>
            <a:fillRect/>
          </a:stretch>
        </p:blipFill>
        <p:spPr>
          <a:xfrm>
            <a:off x="1628775" y="1163002"/>
            <a:ext cx="588645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4" name="Picture 3">
            <a:extLst>
              <a:ext uri="{FF2B5EF4-FFF2-40B4-BE49-F238E27FC236}">
                <a16:creationId xmlns:a16="http://schemas.microsoft.com/office/drawing/2014/main" id="{DB8F4931-DE6E-4548-9C84-BB34F7BF1CCC}"/>
              </a:ext>
            </a:extLst>
          </p:cNvPr>
          <p:cNvPicPr>
            <a:picLocks noChangeAspect="1"/>
          </p:cNvPicPr>
          <p:nvPr/>
        </p:nvPicPr>
        <p:blipFill>
          <a:blip r:embed="rId2"/>
          <a:stretch>
            <a:fillRect/>
          </a:stretch>
        </p:blipFill>
        <p:spPr>
          <a:xfrm>
            <a:off x="2176462" y="1066800"/>
            <a:ext cx="4791075"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C86A51C3-F39A-479A-96E2-4F931E7BEE15}"/>
              </a:ext>
            </a:extLst>
          </p:cNvPr>
          <p:cNvPicPr>
            <a:picLocks noChangeAspect="1"/>
          </p:cNvPicPr>
          <p:nvPr/>
        </p:nvPicPr>
        <p:blipFill>
          <a:blip r:embed="rId2"/>
          <a:stretch>
            <a:fillRect/>
          </a:stretch>
        </p:blipFill>
        <p:spPr>
          <a:xfrm>
            <a:off x="2562580" y="136523"/>
            <a:ext cx="4018840" cy="597844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A1E942F1-CE34-46CC-87C6-054932DE33CD}"/>
              </a:ext>
            </a:extLst>
          </p:cNvPr>
          <p:cNvPicPr>
            <a:picLocks noChangeAspect="1"/>
          </p:cNvPicPr>
          <p:nvPr/>
        </p:nvPicPr>
        <p:blipFill>
          <a:blip r:embed="rId2"/>
          <a:stretch>
            <a:fillRect/>
          </a:stretch>
        </p:blipFill>
        <p:spPr>
          <a:xfrm>
            <a:off x="1756544" y="918410"/>
            <a:ext cx="5630910" cy="5043068"/>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3" name="Picture 2">
            <a:extLst>
              <a:ext uri="{FF2B5EF4-FFF2-40B4-BE49-F238E27FC236}">
                <a16:creationId xmlns:a16="http://schemas.microsoft.com/office/drawing/2014/main" id="{37D12EB1-41DB-4479-8866-717EA1BB53AD}"/>
              </a:ext>
            </a:extLst>
          </p:cNvPr>
          <p:cNvPicPr>
            <a:picLocks noChangeAspect="1"/>
          </p:cNvPicPr>
          <p:nvPr/>
        </p:nvPicPr>
        <p:blipFill>
          <a:blip r:embed="rId2"/>
          <a:stretch>
            <a:fillRect/>
          </a:stretch>
        </p:blipFill>
        <p:spPr>
          <a:xfrm>
            <a:off x="1428111" y="1165309"/>
            <a:ext cx="6286500"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7FBA5B3D-F124-4C1C-9210-2278C267E820}"/>
              </a:ext>
            </a:extLst>
          </p:cNvPr>
          <p:cNvPicPr>
            <a:picLocks noChangeAspect="1"/>
          </p:cNvPicPr>
          <p:nvPr/>
        </p:nvPicPr>
        <p:blipFill>
          <a:blip r:embed="rId2"/>
          <a:stretch>
            <a:fillRect/>
          </a:stretch>
        </p:blipFill>
        <p:spPr>
          <a:xfrm>
            <a:off x="1807654" y="1221142"/>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id="{ED3AB902-E627-4015-ADA4-3C3278340E07}"/>
              </a:ext>
            </a:extLst>
          </p:cNvPr>
          <p:cNvPicPr>
            <a:picLocks noChangeAspect="1"/>
          </p:cNvPicPr>
          <p:nvPr/>
        </p:nvPicPr>
        <p:blipFill>
          <a:blip r:embed="rId2"/>
          <a:stretch>
            <a:fillRect/>
          </a:stretch>
        </p:blipFill>
        <p:spPr>
          <a:xfrm>
            <a:off x="2618129" y="228600"/>
            <a:ext cx="3907742" cy="58779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8" name="Picture 7">
            <a:extLst>
              <a:ext uri="{FF2B5EF4-FFF2-40B4-BE49-F238E27FC236}">
                <a16:creationId xmlns:a16="http://schemas.microsoft.com/office/drawing/2014/main" id="{0C9FA722-324C-490B-8E21-54A362CA7DD6}"/>
              </a:ext>
            </a:extLst>
          </p:cNvPr>
          <p:cNvPicPr>
            <a:picLocks noChangeAspect="1"/>
          </p:cNvPicPr>
          <p:nvPr/>
        </p:nvPicPr>
        <p:blipFill>
          <a:blip r:embed="rId2"/>
          <a:stretch>
            <a:fillRect/>
          </a:stretch>
        </p:blipFill>
        <p:spPr>
          <a:xfrm>
            <a:off x="1959451" y="1420078"/>
            <a:ext cx="5225098" cy="3245061"/>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pic>
        <p:nvPicPr>
          <p:cNvPr id="3" name="Picture 2">
            <a:extLst>
              <a:ext uri="{FF2B5EF4-FFF2-40B4-BE49-F238E27FC236}">
                <a16:creationId xmlns:a16="http://schemas.microsoft.com/office/drawing/2014/main" id="{80BD6964-04B6-4967-BED0-04064DE90E4F}"/>
              </a:ext>
            </a:extLst>
          </p:cNvPr>
          <p:cNvPicPr>
            <a:picLocks noChangeAspect="1"/>
          </p:cNvPicPr>
          <p:nvPr/>
        </p:nvPicPr>
        <p:blipFill>
          <a:blip r:embed="rId2"/>
          <a:stretch>
            <a:fillRect/>
          </a:stretch>
        </p:blipFill>
        <p:spPr>
          <a:xfrm>
            <a:off x="1824037" y="1202487"/>
            <a:ext cx="5495925"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5,919 during the week ending 12/03/22.</a:t>
            </a:r>
          </a:p>
        </p:txBody>
      </p:sp>
      <p:pic>
        <p:nvPicPr>
          <p:cNvPr id="6" name="Picture 5">
            <a:extLst>
              <a:ext uri="{FF2B5EF4-FFF2-40B4-BE49-F238E27FC236}">
                <a16:creationId xmlns:a16="http://schemas.microsoft.com/office/drawing/2014/main" id="{BD2367C8-35FD-466F-BC17-68A2FAC3991D}"/>
              </a:ext>
            </a:extLst>
          </p:cNvPr>
          <p:cNvPicPr>
            <a:picLocks noChangeAspect="1"/>
          </p:cNvPicPr>
          <p:nvPr/>
        </p:nvPicPr>
        <p:blipFill>
          <a:blip r:embed="rId2"/>
          <a:stretch>
            <a:fillRect/>
          </a:stretch>
        </p:blipFill>
        <p:spPr>
          <a:xfrm>
            <a:off x="463549" y="1752600"/>
            <a:ext cx="8228552" cy="3200400"/>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91C328EE-25E3-415F-98DF-940828FD5B0A}"/>
              </a:ext>
            </a:extLst>
          </p:cNvPr>
          <p:cNvPicPr>
            <a:picLocks noChangeAspect="1"/>
          </p:cNvPicPr>
          <p:nvPr/>
        </p:nvPicPr>
        <p:blipFill>
          <a:blip r:embed="rId2"/>
          <a:stretch>
            <a:fillRect/>
          </a:stretch>
        </p:blipFill>
        <p:spPr>
          <a:xfrm>
            <a:off x="2190747" y="1066800"/>
            <a:ext cx="4762500"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9" name="Picture 8">
            <a:extLst>
              <a:ext uri="{FF2B5EF4-FFF2-40B4-BE49-F238E27FC236}">
                <a16:creationId xmlns:a16="http://schemas.microsoft.com/office/drawing/2014/main" id="{38406423-DCA4-4CEB-87EE-2645B77399D0}"/>
              </a:ext>
            </a:extLst>
          </p:cNvPr>
          <p:cNvPicPr>
            <a:picLocks noChangeAspect="1"/>
          </p:cNvPicPr>
          <p:nvPr/>
        </p:nvPicPr>
        <p:blipFill>
          <a:blip r:embed="rId2"/>
          <a:stretch>
            <a:fillRect/>
          </a:stretch>
        </p:blipFill>
        <p:spPr>
          <a:xfrm>
            <a:off x="266700" y="933450"/>
            <a:ext cx="861060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6" name="Picture 5">
            <a:extLst>
              <a:ext uri="{FF2B5EF4-FFF2-40B4-BE49-F238E27FC236}">
                <a16:creationId xmlns:a16="http://schemas.microsoft.com/office/drawing/2014/main" id="{71CDA219-FF66-45BD-998C-BC5DD86D6B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055" y="533400"/>
            <a:ext cx="7783889" cy="5486400"/>
          </a:xfrm>
          <a:prstGeom prst="rect">
            <a:avLst/>
          </a:prstGeom>
          <a:noFill/>
          <a:ln>
            <a:noFill/>
          </a:ln>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D5EBC0F-31CB-4A09-89A1-9FB684A8C4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1460" y="783244"/>
            <a:ext cx="6098540" cy="5542280"/>
          </a:xfrm>
          <a:prstGeom prst="rect">
            <a:avLst/>
          </a:prstGeom>
          <a:noFill/>
          <a:ln>
            <a:noFill/>
          </a:ln>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739211"/>
          </a:xfrm>
          <a:prstGeom prst="rect">
            <a:avLst/>
          </a:prstGeom>
          <a:noFill/>
        </p:spPr>
        <p:txBody>
          <a:bodyPr wrap="square" rtlCol="0">
            <a:spAutoFit/>
          </a:bodyPr>
          <a:lstStyle/>
          <a:p>
            <a:pPr algn="ctr"/>
            <a:r>
              <a:rPr lang="en-US" sz="1900" dirty="0"/>
              <a:t>The following pages contain HWOL monthly data for November 2022</a:t>
            </a:r>
            <a:br>
              <a:rPr lang="en-US" sz="1900" dirty="0"/>
            </a:br>
            <a:br>
              <a:rPr lang="en-US" sz="1900" dirty="0"/>
            </a:b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91,072 in November2022, down 2% from October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(18,481 postings), </a:t>
            </a:r>
            <a:r>
              <a:rPr lang="en-US" sz="1900" b="1" dirty="0"/>
              <a:t>Retail Trade </a:t>
            </a:r>
            <a:r>
              <a:rPr lang="en-US" sz="1900" dirty="0"/>
              <a:t>(9,317 posting), </a:t>
            </a:r>
            <a:r>
              <a:rPr lang="en-US" sz="1900" b="1" dirty="0"/>
              <a:t>Finance &amp; Insurance </a:t>
            </a:r>
            <a:r>
              <a:rPr lang="en-US" sz="1900" dirty="0"/>
              <a:t>(8,358 postings), and </a:t>
            </a:r>
            <a:r>
              <a:rPr lang="en-US" sz="1900" b="1" dirty="0"/>
              <a:t> Manufacturing </a:t>
            </a:r>
            <a:r>
              <a:rPr lang="en-US" sz="1900" dirty="0"/>
              <a:t>(8,334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(4,757 postings),</a:t>
            </a:r>
            <a:r>
              <a:rPr lang="en-US" sz="1900" b="1" dirty="0"/>
              <a:t> Retail Salespersons </a:t>
            </a:r>
            <a:r>
              <a:rPr lang="en-US" sz="1900" dirty="0"/>
              <a:t>(3,170 postings), </a:t>
            </a:r>
            <a:r>
              <a:rPr lang="en-US" sz="1900" b="1" dirty="0"/>
              <a:t>Supervisors of Retail Sales Workers </a:t>
            </a:r>
            <a:r>
              <a:rPr lang="en-US" sz="1900" dirty="0"/>
              <a:t>(1,886 postings), and </a:t>
            </a:r>
            <a:r>
              <a:rPr lang="en-US" sz="1900" b="1" dirty="0"/>
              <a:t>Wholesale and Manufacturing Sales Representatives </a:t>
            </a:r>
            <a:r>
              <a:rPr lang="en-US" sz="1900" dirty="0"/>
              <a:t>(1,830).</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76190</TotalTime>
  <Words>1507</Words>
  <Application>Microsoft Office PowerPoint</Application>
  <PresentationFormat>On-screen Show (4:3)</PresentationFormat>
  <Paragraphs>191</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1562</cp:revision>
  <cp:lastPrinted>2022-02-18T00:09:43Z</cp:lastPrinted>
  <dcterms:created xsi:type="dcterms:W3CDTF">2016-10-12T17:47:24Z</dcterms:created>
  <dcterms:modified xsi:type="dcterms:W3CDTF">2022-12-13T16:43:25Z</dcterms:modified>
</cp:coreProperties>
</file>